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87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64" r:id="rId18"/>
    <p:sldId id="286" r:id="rId19"/>
    <p:sldId id="275" r:id="rId20"/>
    <p:sldId id="276" r:id="rId21"/>
    <p:sldId id="288" r:id="rId22"/>
    <p:sldId id="277" r:id="rId23"/>
    <p:sldId id="278" r:id="rId24"/>
    <p:sldId id="279" r:id="rId25"/>
    <p:sldId id="280" r:id="rId26"/>
    <p:sldId id="285" r:id="rId27"/>
    <p:sldId id="289" r:id="rId28"/>
    <p:sldId id="282" r:id="rId29"/>
    <p:sldId id="283" r:id="rId30"/>
    <p:sldId id="284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9114"/>
  </p:normalViewPr>
  <p:slideViewPr>
    <p:cSldViewPr snapToGrid="0" snapToObjects="1">
      <p:cViewPr>
        <p:scale>
          <a:sx n="54" d="100"/>
          <a:sy n="54" d="100"/>
        </p:scale>
        <p:origin x="1616" y="864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D26D5-6427-8348-AA0C-C1A077F00022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762-C00F-764B-A66C-32691712F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5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4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3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7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www.todayonline.com</a:t>
            </a:r>
            <a:r>
              <a:rPr lang="en-US" dirty="0"/>
              <a:t>/</a:t>
            </a:r>
            <a:r>
              <a:rPr lang="en-US" dirty="0" err="1"/>
              <a:t>singapore</a:t>
            </a:r>
            <a:r>
              <a:rPr lang="en-US" dirty="0"/>
              <a:t>/fall-singapore-marriages-divorces-2020-amid-covid-19-restrictions-uncertainty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03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 divorce duration, max divorce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762-C00F-764B-A66C-32691712F1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5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5915-A1B1-844E-91F4-4B1C9F5B8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B9C49-BC48-2141-A592-03676F8BA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7E7A-6B78-0048-947D-37A7EDF6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63E52-4636-094D-A009-F195235A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92161-A0DA-DE4F-B1A3-7370E018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183E-6484-A148-B211-C289E321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7A5D2-409A-2E4F-B66E-B9C04BD6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D0266-B61C-F747-B0CE-5747E05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8E086-0292-E342-8A25-7E1B7251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D251D-701E-DF41-8DE8-BD17F285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C703A-C280-A242-9003-6CE47A602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41A7A-BF32-E841-89C4-2358EE9D0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C992-A3F6-F84F-B1BA-EBB5CC4A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1AE01-113B-7F44-8B9B-98065F3C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95613-1F54-1D42-BD60-77DB98DD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F94C-20ED-E14E-B539-BA0FE46D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F564-39EB-0C49-8608-F5D65B10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77C95-E046-BF47-B160-D70D7242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3867-3F8C-4742-8DF4-BE57DDA4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A5398-23DE-A347-85C8-5DBDEB0C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7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3A9-4894-E64A-9B8E-90C136F6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6C462-A685-024B-97BD-FB16CF7C2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5D0FE-C848-A641-A932-7D7772A3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1628C-87B6-2F40-B0EA-8AF86C44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862B7-0BE5-3044-A532-C3847E90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584E-8D2F-A148-9CFD-DF134421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2722C-924F-5E42-B546-F5956AD56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D168C-6D40-284F-AE37-C9EF36792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03A6E-CEDF-CE4A-9334-A79FE82C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8E0B9-F4A1-4F4A-B9B3-EB5A56AF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FED0F-4AA0-0E4D-9F55-D361BD1A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4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98BE-4DAD-644E-91DB-A5CF7766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E1683-8873-7A49-86C0-D3B94C4E4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C8522-A38C-E742-9FAA-6C9960EA7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49821-CDFA-8643-B603-0A555340F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386E5D-A1A2-1F43-9223-D6099B242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1B902-5604-5743-AF22-21FAB985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AE174-4B73-0149-8224-1B371622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8EB17-E56B-794D-9A1A-0839345E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07A6-AB1D-3B42-8FDE-93676554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E60BA-E03B-8A48-B775-A8CD76BC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F66C8-2F10-D84B-8822-5465192D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92A00-58AF-064C-963E-20145923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50FAB-E4C5-DD43-AEAA-81754231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AC3F9-E524-FF4F-8BD6-6151C819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99C99-3E70-C740-8143-13BCC59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5EB3-2DA8-0F43-ABA8-937F1077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780A-37D0-4A42-BE43-0E40A862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D1BEC-E5CE-DF4A-8CEE-C34C0A9CA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C1305-39B7-1A41-B4EB-0E860629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B4CF-9408-844D-BD19-D7F60171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BE31A-5AA7-5648-9851-9B13AE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82F4-748C-0A4E-9DD0-1C90DB2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D2FE9-D8B1-0548-9942-7CCE87739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CA1C4-4A9F-D947-B738-E05453142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11BFA-559A-8D47-AB74-ACB798EE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D504F-724D-A34B-898C-EEE7F0A3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A635-7CDC-6B41-A1A3-97B27CB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0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E4369-AD0C-2647-B58B-6EAD0BD1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2E894-3A1E-FA40-96E4-76E6D05C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7D90A-1E25-C844-A525-C5DF1365C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277E7-2B2B-9E4C-8385-1B06B729387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922A-A087-E943-8D4B-8427EC7D8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60BD-6CD7-1D4F-AE5D-B9431369D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6896-11AC-2C45-A8D3-6DBE7B5F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2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Yimin/median_age_qualifications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dataset/first-marriages-couples-under-women-s-charter-educational-qualification-brides-grooms-annual" TargetMode="External"/><Relationship Id="rId2" Type="http://schemas.openxmlformats.org/officeDocument/2006/relationships/hyperlink" Target="https://data.gov.sg/dataset/first-marriages-couples-under-women-s-charter-educational-qualification-brides-grooms-annual?resource_id=7331cfb7-051f-4e25-937a-46d47f5ecf7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Yimin/Downloads/first_marriages_bar_chart%20(4)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file:///Users/Yimin/Downloads/first_marriages_bar_chartF%20(1).svg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Yimin/Downloads/brides_first_marriages_pie_chart%20(1)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file:///Users/Yimin/Downloads/grooms_first_marriages_pie_chart%20(3).svg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file:///Users/Yimin/Downloads/divorce_rates_line_chart%20(1).sv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Yimin/Downloads/divorces_duration_stacked_bar%20(3).sv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Yimin/Downloads/median_age_line_chart%20(2)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66CD7-57B2-EC4A-A6D4-C862C90D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bin" panose="020B0803050202020004" pitchFamily="34" charset="0"/>
              </a:rPr>
              <a:t>MARRIAGES &amp; DIVORCES IN SINGAPORE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688A2-893A-DD49-9D67-75C5B778E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Zheng Yimin / NSDAI -01 / P7053148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7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 fontScale="90000"/>
          </a:bodyPr>
          <a:lstStyle/>
          <a:p>
            <a:r>
              <a:rPr lang="en-SG" sz="2800" dirty="0">
                <a:solidFill>
                  <a:srgbClr val="FFFFFF"/>
                </a:solidFill>
                <a:latin typeface="Bebas Neue" panose="020B0606020202050201" pitchFamily="34" charset="77"/>
              </a:rPr>
              <a:t>Median Age at First Marriage of Grooms and Brides by Educational Qualification, Annual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</a:rPr>
              <a:t>Link: https://</a:t>
            </a:r>
            <a:r>
              <a:rPr lang="en-US" sz="1200" i="1" dirty="0" err="1">
                <a:latin typeface="Cabin" panose="020B0803050202020004" pitchFamily="34" charset="0"/>
              </a:rPr>
              <a:t>data.gov.sg</a:t>
            </a:r>
            <a:r>
              <a:rPr lang="en-US" sz="1200" i="1" dirty="0">
                <a:latin typeface="Cabin" panose="020B0803050202020004" pitchFamily="34" charset="0"/>
              </a:rPr>
              <a:t>/dataset/median-age-at-first-marriage-of-grooms-and-brides-by-educational-qualification-annual?resource_id=e25a47ed-a41f-410e-b947-a4e30c1b308e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CFA28E-BD76-9B47-9B85-F0AF39C0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14" y="477093"/>
            <a:ext cx="4235986" cy="59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Median Age at First Marriage of Grooms and Brides by Educational Qualification, Annual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3880758" cy="4815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Import the relevant libraries – Pandas, matplotlib &amp; seaborn, and import the data using pandas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dirty="0"/>
              <a:t>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Plotting the scatterplot for all the values given in the data, from year 1984 till 2018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dirty="0"/>
              <a:t>Step 3: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Reorganizing the data and sub-grouping them based on their educational qualification – 1) Secondary &amp; below, 2) Post-secondary and 3)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dirty="0"/>
              <a:t>Step 4: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Plotting the best fit line for the scatterplot points using </a:t>
            </a:r>
            <a:r>
              <a:rPr lang="en-US" sz="1600" dirty="0" err="1"/>
              <a:t>regplot</a:t>
            </a:r>
            <a:endParaRPr lang="en-US" sz="16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20327E-FB9B-154A-AC87-3E509C4FE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89"/>
          <a:stretch/>
        </p:blipFill>
        <p:spPr>
          <a:xfrm>
            <a:off x="4286228" y="2008682"/>
            <a:ext cx="7114262" cy="436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5F9B9-915D-7F44-8C9E-7A9FFE0C5CFB}"/>
              </a:ext>
            </a:extLst>
          </p:cNvPr>
          <p:cNvSpPr txBox="1"/>
          <p:nvPr/>
        </p:nvSpPr>
        <p:spPr>
          <a:xfrm>
            <a:off x="10967764" y="200868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23B33F-4A02-7645-A83C-3AC1C96CF9EC}"/>
              </a:ext>
            </a:extLst>
          </p:cNvPr>
          <p:cNvSpPr txBox="1"/>
          <p:nvPr/>
        </p:nvSpPr>
        <p:spPr>
          <a:xfrm>
            <a:off x="10967761" y="3244334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53FDA-229A-C34E-AA57-35E4A9E618EA}"/>
              </a:ext>
            </a:extLst>
          </p:cNvPr>
          <p:cNvSpPr txBox="1"/>
          <p:nvPr/>
        </p:nvSpPr>
        <p:spPr>
          <a:xfrm>
            <a:off x="10967762" y="382374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53D22-78A7-0148-8E57-57EE4A206C59}"/>
              </a:ext>
            </a:extLst>
          </p:cNvPr>
          <p:cNvSpPr txBox="1"/>
          <p:nvPr/>
        </p:nvSpPr>
        <p:spPr>
          <a:xfrm>
            <a:off x="10967762" y="491594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422686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Median Age at First Marriage of Grooms and Brides by Educational Qualification, Annual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02702DD-16B6-2A48-B3F2-D12E02F0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9" y="1972007"/>
            <a:ext cx="5586738" cy="3797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EBBE9-290F-9946-A4B2-8D89EDE2F320}"/>
              </a:ext>
            </a:extLst>
          </p:cNvPr>
          <p:cNvSpPr txBox="1"/>
          <p:nvPr/>
        </p:nvSpPr>
        <p:spPr>
          <a:xfrm>
            <a:off x="573437" y="5769054"/>
            <a:ext cx="58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obvious upward in trend, regardless of their educational qualification levels, as proven by their best-fit lines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9D9BBA0E-D421-E34B-A648-B6ED67EAB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071" y="1972007"/>
            <a:ext cx="4247271" cy="4247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29595-4765-A843-A005-86190AC1DB95}"/>
              </a:ext>
            </a:extLst>
          </p:cNvPr>
          <p:cNvSpPr txBox="1"/>
          <p:nvPr/>
        </p:nvSpPr>
        <p:spPr>
          <a:xfrm>
            <a:off x="2154264" y="1606236"/>
            <a:ext cx="2448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Seaborn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EA951-7D23-EC4D-9234-16384F273FA0}"/>
              </a:ext>
            </a:extLst>
          </p:cNvPr>
          <p:cNvSpPr txBox="1"/>
          <p:nvPr/>
        </p:nvSpPr>
        <p:spPr>
          <a:xfrm>
            <a:off x="7901552" y="1602675"/>
            <a:ext cx="2448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29854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933536" cy="1781175"/>
          </a:xfrm>
        </p:spPr>
        <p:txBody>
          <a:bodyPr>
            <a:normAutofit fontScale="90000"/>
          </a:bodyPr>
          <a:lstStyle/>
          <a:p>
            <a:r>
              <a:rPr lang="en-SG" sz="2800" dirty="0">
                <a:solidFill>
                  <a:srgbClr val="FFFFFF"/>
                </a:solidFill>
                <a:latin typeface="Bebas Neue" panose="020B0606020202050201" pitchFamily="34" charset="77"/>
              </a:rPr>
              <a:t>total number of marriages by educational qualifications - grooms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6" y="3236891"/>
            <a:ext cx="4205124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</a:rPr>
              <a:t>Link: </a:t>
            </a:r>
            <a:r>
              <a:rPr lang="en-US" sz="1200" i="1" dirty="0">
                <a:latin typeface="Cabin" panose="020B0803050202020004" pitchFamily="34" charset="0"/>
                <a:hlinkClick r:id="rId2"/>
              </a:rPr>
              <a:t>https://data.gov.sg/dataset/first-marriages-couples-under-women-s-charter-educational-qualification-brides-grooms-annual?resource_id=7331cfb7-051f-4e25-937a-46d47f5ecf7e</a:t>
            </a:r>
            <a:r>
              <a:rPr lang="en-US" sz="1200" i="1" dirty="0">
                <a:latin typeface="Cabin" panose="020B0803050202020004" pitchFamily="34" charset="0"/>
              </a:rPr>
              <a:t> (Grooms)</a:t>
            </a:r>
          </a:p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  <a:hlinkClick r:id="rId3"/>
              </a:rPr>
              <a:t>https://data.gov.sg/dataset/first-marriages-couples-under-women-s-charter-educational-qualification-brides-grooms-annual</a:t>
            </a:r>
            <a:r>
              <a:rPr lang="en-US" sz="1200" i="1" dirty="0">
                <a:latin typeface="Cabin" panose="020B0803050202020004" pitchFamily="34" charset="0"/>
              </a:rPr>
              <a:t> (Brides)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13F7C9E-2CB7-9445-A519-3E02ABD5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42" y="952500"/>
            <a:ext cx="4069243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total number of marriages by educational qualifications - grooms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160023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/>
              <a:t>Step 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Import the relevant libraries – Pandas, matplotlib &amp; seaborn, and import the data using pandas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the total values to show only total values in the dataset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739D6CB-0F6F-7A44-87E3-EEAB3B1FD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6"/>
          <a:stretch/>
        </p:blipFill>
        <p:spPr>
          <a:xfrm>
            <a:off x="4565493" y="1918496"/>
            <a:ext cx="7063799" cy="1815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F225D-C110-3540-AE9E-B0981B4AA3D5}"/>
              </a:ext>
            </a:extLst>
          </p:cNvPr>
          <p:cNvSpPr txBox="1"/>
          <p:nvPr/>
        </p:nvSpPr>
        <p:spPr>
          <a:xfrm>
            <a:off x="10967764" y="200868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94EF4-308C-9041-B500-9A318AD5A3C7}"/>
              </a:ext>
            </a:extLst>
          </p:cNvPr>
          <p:cNvSpPr txBox="1"/>
          <p:nvPr/>
        </p:nvSpPr>
        <p:spPr>
          <a:xfrm>
            <a:off x="10967761" y="3244334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pic>
        <p:nvPicPr>
          <p:cNvPr id="15" name="Picture 1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CEB3AE6-E655-FE4F-BADE-61FDDFAC4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0" t="-260" b="84896"/>
          <a:stretch/>
        </p:blipFill>
        <p:spPr>
          <a:xfrm>
            <a:off x="573437" y="4193081"/>
            <a:ext cx="3809313" cy="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total number of marriages by educational qualifications - grooms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205306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3: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Reorganizing the data and sub-grouping them based on their educational qualification – 1) Secondary &amp; below, 2) Post-secondary and 3) University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53FDA-229A-C34E-AA57-35E4A9E618EA}"/>
              </a:ext>
            </a:extLst>
          </p:cNvPr>
          <p:cNvSpPr txBox="1"/>
          <p:nvPr/>
        </p:nvSpPr>
        <p:spPr>
          <a:xfrm>
            <a:off x="10967762" y="3823749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53D22-78A7-0148-8E57-57EE4A206C59}"/>
              </a:ext>
            </a:extLst>
          </p:cNvPr>
          <p:cNvSpPr txBox="1"/>
          <p:nvPr/>
        </p:nvSpPr>
        <p:spPr>
          <a:xfrm>
            <a:off x="10967762" y="4915949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EC3C7B3-94FA-FC4E-A645-1174A85C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95" b="15299"/>
          <a:stretch/>
        </p:blipFill>
        <p:spPr>
          <a:xfrm>
            <a:off x="4610776" y="1942051"/>
            <a:ext cx="7063799" cy="3613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99ABC3-F202-4546-B2F6-B4C37F0D5A29}"/>
              </a:ext>
            </a:extLst>
          </p:cNvPr>
          <p:cNvSpPr txBox="1"/>
          <p:nvPr/>
        </p:nvSpPr>
        <p:spPr>
          <a:xfrm>
            <a:off x="10967764" y="200868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17280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total number of marriages by educational qualifications - grooms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205306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dirty="0"/>
              <a:t>Step 4: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Using </a:t>
            </a:r>
            <a:r>
              <a:rPr lang="en-US" sz="1600" dirty="0" err="1"/>
              <a:t>Pygal</a:t>
            </a:r>
            <a:r>
              <a:rPr lang="en-US" sz="1600" dirty="0"/>
              <a:t> to generate the bar chart</a:t>
            </a:r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EC3C7B3-94FA-FC4E-A645-1174A85C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26" b="359"/>
          <a:stretch/>
        </p:blipFill>
        <p:spPr>
          <a:xfrm>
            <a:off x="4610776" y="2256519"/>
            <a:ext cx="7063799" cy="854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B3118-0413-8043-B010-95C1BBDD9BCB}"/>
              </a:ext>
            </a:extLst>
          </p:cNvPr>
          <p:cNvSpPr txBox="1"/>
          <p:nvPr/>
        </p:nvSpPr>
        <p:spPr>
          <a:xfrm>
            <a:off x="11014459" y="2314216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16999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Bebas Neue" panose="020B0606020202050201" pitchFamily="34" charset="77"/>
              </a:rPr>
              <a:t>Summary of data &amp; its statistics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C919038-61C1-7146-BF04-A3CAA38C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535" y="1371436"/>
            <a:ext cx="7156746" cy="41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1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B3ACAF5-CCFC-A740-9ED5-2E8377D1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073150"/>
            <a:ext cx="6248400" cy="4711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FEE02D-BEB8-D743-BC3D-BF0C3A0F9397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latin typeface="Bebas Neue" panose="020B0606020202050201" pitchFamily="34" charset="77"/>
              </a:rPr>
              <a:t>Summary of data &amp; its statistics</a:t>
            </a:r>
            <a:endParaRPr lang="en-US" dirty="0">
              <a:solidFill>
                <a:srgbClr val="FFFFFF"/>
              </a:solidFill>
              <a:latin typeface="Bebas Neue" panose="020B0606020202050201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280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SG" dirty="0">
                <a:latin typeface="Bebas Neue" panose="020B0606020202050201" pitchFamily="34" charset="77"/>
              </a:rPr>
              <a:t>total number of marriages by educational qualifications – grooms &amp; brides</a:t>
            </a:r>
          </a:p>
        </p:txBody>
      </p:sp>
      <p:pic>
        <p:nvPicPr>
          <p:cNvPr id="4" name="Picture 3" descr="Chart, histo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4FD82B0-DDA9-364E-A951-DB246868C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8" y="1831365"/>
            <a:ext cx="5773962" cy="42318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8C659482-3484-2B40-89AF-1A22041F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09" y="1831365"/>
            <a:ext cx="5575053" cy="4231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6AB9-0231-7C43-93B3-70BE574A716E}"/>
              </a:ext>
            </a:extLst>
          </p:cNvPr>
          <p:cNvSpPr txBox="1"/>
          <p:nvPr/>
        </p:nvSpPr>
        <p:spPr>
          <a:xfrm>
            <a:off x="2746649" y="6203852"/>
            <a:ext cx="9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Grooms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1D9E8-103A-6B4C-8AB5-1902302A2A0F}"/>
              </a:ext>
            </a:extLst>
          </p:cNvPr>
          <p:cNvSpPr txBox="1"/>
          <p:nvPr/>
        </p:nvSpPr>
        <p:spPr>
          <a:xfrm>
            <a:off x="9082156" y="62038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Brides</a:t>
            </a:r>
          </a:p>
        </p:txBody>
      </p:sp>
    </p:spTree>
    <p:extLst>
      <p:ext uri="{BB962C8B-B14F-4D97-AF65-F5344CB8AC3E}">
        <p14:creationId xmlns:p14="http://schemas.microsoft.com/office/powerpoint/2010/main" val="363153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BFEF1-BB9E-6748-8D23-F14441C2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Bebas Neue" panose="020B0606020202050201" pitchFamily="34" charset="77"/>
              </a:rPr>
              <a:t>Contents page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E5E3-3D48-894E-A5A4-1508FA1F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Median ages of brides &amp; grooms by marriage order</a:t>
            </a:r>
          </a:p>
          <a:p>
            <a:r>
              <a:rPr lang="en-SG" dirty="0">
                <a:latin typeface="Bebas Neue" panose="020B0606020202050201" pitchFamily="34" charset="77"/>
              </a:rPr>
              <a:t>Median Age at First Marriage of Grooms and Brides by Educational Qualification, Annual</a:t>
            </a:r>
          </a:p>
          <a:p>
            <a:r>
              <a:rPr lang="en-SG" dirty="0">
                <a:latin typeface="Bebas Neue" panose="020B0606020202050201" pitchFamily="34" charset="77"/>
              </a:rPr>
              <a:t>Total number of marriages by educational qualifications</a:t>
            </a:r>
          </a:p>
          <a:p>
            <a:r>
              <a:rPr lang="en-US" dirty="0">
                <a:latin typeface="Bebas Neue" panose="020B0606020202050201" pitchFamily="34" charset="77"/>
              </a:rPr>
              <a:t>Number of divorces from 1981 to 2020</a:t>
            </a:r>
          </a:p>
          <a:p>
            <a:r>
              <a:rPr lang="en-US" dirty="0">
                <a:latin typeface="Bebas Neue" panose="020B0606020202050201" pitchFamily="34" charset="77"/>
              </a:rPr>
              <a:t>Number of divorces by duration of marriage</a:t>
            </a:r>
          </a:p>
        </p:txBody>
      </p:sp>
    </p:spTree>
    <p:extLst>
      <p:ext uri="{BB962C8B-B14F-4D97-AF65-F5344CB8AC3E}">
        <p14:creationId xmlns:p14="http://schemas.microsoft.com/office/powerpoint/2010/main" val="136427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600" dirty="0">
                <a:latin typeface="Bebas Neue" panose="020B0606020202050201" pitchFamily="34" charset="77"/>
              </a:rPr>
              <a:t>total number of marriages by educational qualifications – grooms &amp; brides in 2019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hap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C6473DF-CA4E-F149-982D-EEFA4AC3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08" y="2642616"/>
            <a:ext cx="4872680" cy="3605784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7AADF13-B5B3-D74C-AF00-7A1339A77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502" y="2642616"/>
            <a:ext cx="4956404" cy="3605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800DB-AFDE-7D4F-A4F0-42DD24F17F41}"/>
              </a:ext>
            </a:extLst>
          </p:cNvPr>
          <p:cNvSpPr txBox="1"/>
          <p:nvPr/>
        </p:nvSpPr>
        <p:spPr>
          <a:xfrm>
            <a:off x="2641473" y="4122342"/>
            <a:ext cx="194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276A7-6EF8-5A4B-9497-F81C6411A944}"/>
              </a:ext>
            </a:extLst>
          </p:cNvPr>
          <p:cNvSpPr txBox="1"/>
          <p:nvPr/>
        </p:nvSpPr>
        <p:spPr>
          <a:xfrm>
            <a:off x="8790383" y="4122342"/>
            <a:ext cx="152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BRIDES</a:t>
            </a:r>
          </a:p>
        </p:txBody>
      </p:sp>
    </p:spTree>
    <p:extLst>
      <p:ext uri="{BB962C8B-B14F-4D97-AF65-F5344CB8AC3E}">
        <p14:creationId xmlns:p14="http://schemas.microsoft.com/office/powerpoint/2010/main" val="138061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erson holding a bouquet of flowers&#10;&#10;Description automatically generated with low confidence">
            <a:extLst>
              <a:ext uri="{FF2B5EF4-FFF2-40B4-BE49-F238E27FC236}">
                <a16:creationId xmlns:a16="http://schemas.microsoft.com/office/drawing/2014/main" id="{CE6164D5-CB05-C74D-93AB-29A9DF081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9091" r="12530"/>
          <a:stretch/>
        </p:blipFill>
        <p:spPr bwMode="auto">
          <a:xfrm>
            <a:off x="3660328" y="10"/>
            <a:ext cx="85596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7950"/>
            <a:ext cx="6165707" cy="26742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total number of marriages by educational qualifications – grooms &amp; brides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8C58-96B8-EB4C-A0FC-8C5E0CA4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3485083"/>
            <a:ext cx="6423083" cy="81667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E64578E-8B0B-7149-AAEF-D6F098111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9" y="4474756"/>
            <a:ext cx="6242092" cy="793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7692C-FAEA-7347-8D37-E1C62160384B}"/>
              </a:ext>
            </a:extLst>
          </p:cNvPr>
          <p:cNvSpPr txBox="1"/>
          <p:nvPr/>
        </p:nvSpPr>
        <p:spPr>
          <a:xfrm>
            <a:off x="195763" y="5555216"/>
            <a:ext cx="4548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www.straitstimes.com</a:t>
            </a:r>
            <a:r>
              <a:rPr lang="en-US" sz="1200" i="1" dirty="0"/>
              <a:t>/</a:t>
            </a:r>
            <a:r>
              <a:rPr lang="en-US" sz="1200" i="1" dirty="0" err="1"/>
              <a:t>singapore</a:t>
            </a:r>
            <a:r>
              <a:rPr lang="en-US" sz="1200" i="1" dirty="0"/>
              <a:t>/community/traditional-norms-of-age-and-education-in-marriages-changing-with-time#:~:text=SINGAPORE%20%2D%20In%20marriage%2C%20the%20preference,17.9%20per%20cent%20last%20year.</a:t>
            </a:r>
          </a:p>
        </p:txBody>
      </p:sp>
    </p:spTree>
    <p:extLst>
      <p:ext uri="{BB962C8B-B14F-4D97-AF65-F5344CB8AC3E}">
        <p14:creationId xmlns:p14="http://schemas.microsoft.com/office/powerpoint/2010/main" val="216172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0AEFE-232B-3742-B977-111473B4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Bebas Neue" panose="020B0606020202050201" pitchFamily="34" charset="77"/>
              </a:rPr>
              <a:t>Number of divorces from 1981 to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F816-08D9-4240-AFD7-0542840F8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04" y="3312284"/>
            <a:ext cx="3962237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</a:rPr>
              <a:t>Link: https://</a:t>
            </a:r>
            <a:r>
              <a:rPr lang="en-US" sz="1200" i="1" dirty="0" err="1">
                <a:latin typeface="Cabin" panose="020B0803050202020004" pitchFamily="34" charset="0"/>
              </a:rPr>
              <a:t>data.gov.sg</a:t>
            </a:r>
            <a:r>
              <a:rPr lang="en-US" sz="1200" i="1" dirty="0">
                <a:latin typeface="Cabin" panose="020B0803050202020004" pitchFamily="34" charset="0"/>
              </a:rPr>
              <a:t>/dataset/total-divorces-by-sex-and-age-group-of-divorcees-annual?resource_id=1d443653-df08-4e39-892b-fc198de883be</a:t>
            </a:r>
          </a:p>
          <a:p>
            <a:endParaRPr lang="en-US" sz="1600" i="1" dirty="0">
              <a:latin typeface="Cabin" panose="020B0803050202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50246-76AA-C948-BCF1-0DD75FAA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49" y="952500"/>
            <a:ext cx="2873828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Number of divorces from 1981 to 2020</a:t>
            </a:r>
            <a:endParaRPr lang="en-SG" dirty="0">
              <a:latin typeface="Bebas Neue" panose="020B0606020202050201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160023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/>
              <a:t>Step 1:</a:t>
            </a:r>
          </a:p>
          <a:p>
            <a:pPr marL="0" indent="0">
              <a:buNone/>
            </a:pPr>
            <a:r>
              <a:rPr lang="en-US" sz="1600" dirty="0"/>
              <a:t>Importing dataset (in csv) into MongoDB terminal, by first launching the </a:t>
            </a:r>
            <a:r>
              <a:rPr lang="en-US" sz="1600" u="sng" dirty="0"/>
              <a:t>MongoDB terminal </a:t>
            </a:r>
            <a:r>
              <a:rPr lang="en-US" sz="1600" dirty="0"/>
              <a:t>and create a database in the </a:t>
            </a:r>
            <a:r>
              <a:rPr lang="en-US" sz="1600" u="sng" dirty="0"/>
              <a:t>MongoDB terminal</a:t>
            </a:r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r>
              <a:rPr lang="en-US" sz="1600" dirty="0"/>
              <a:t>Update 2019 divorce rates using MongoDB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Importing the relevant libraries – pandas, </a:t>
            </a:r>
            <a:r>
              <a:rPr lang="en-US" sz="1600" dirty="0" err="1"/>
              <a:t>pygal</a:t>
            </a:r>
            <a:r>
              <a:rPr lang="en-US" sz="1600" dirty="0"/>
              <a:t>, </a:t>
            </a:r>
            <a:r>
              <a:rPr lang="en-US" sz="1600" dirty="0" err="1"/>
              <a:t>pymongo</a:t>
            </a:r>
            <a:r>
              <a:rPr lang="en-US" sz="1600" dirty="0"/>
              <a:t> in Python, and its database.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E9DE8-44FE-C944-9830-328D9D3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53" y="1848472"/>
            <a:ext cx="6647639" cy="51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4E1F7-C4D4-C248-9B53-739CEC9BB190}"/>
              </a:ext>
            </a:extLst>
          </p:cNvPr>
          <p:cNvSpPr txBox="1"/>
          <p:nvPr/>
        </p:nvSpPr>
        <p:spPr>
          <a:xfrm>
            <a:off x="10967764" y="200868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6FEEE-FEA7-7E4C-B79D-FC0B8C1B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41" y="3503938"/>
            <a:ext cx="6954520" cy="22268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5BF8326-6063-3B45-94AA-C4D3ECBFB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66"/>
          <a:stretch/>
        </p:blipFill>
        <p:spPr>
          <a:xfrm>
            <a:off x="4729253" y="4279109"/>
            <a:ext cx="7163549" cy="14894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FE0E9E-6029-D748-B95C-B6539201248F}"/>
              </a:ext>
            </a:extLst>
          </p:cNvPr>
          <p:cNvSpPr txBox="1"/>
          <p:nvPr/>
        </p:nvSpPr>
        <p:spPr>
          <a:xfrm>
            <a:off x="10967763" y="452392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944296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Number of divorces from 1981 to 2020</a:t>
            </a:r>
            <a:endParaRPr lang="en-SG" dirty="0">
              <a:latin typeface="Bebas Neue" panose="020B0606020202050201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160023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Delete duplicate values by deleting rows containing ‘Total female divorcees’, and updating 2020 divorce rates values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3: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Converting data given into pandas </a:t>
            </a:r>
            <a:r>
              <a:rPr lang="en-US" sz="1600" dirty="0" err="1"/>
              <a:t>dataframe</a:t>
            </a:r>
            <a:r>
              <a:rPr lang="en-US" sz="1600" dirty="0"/>
              <a:t>, and creating a list for all values for the data given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Generating all values into </a:t>
            </a:r>
            <a:r>
              <a:rPr lang="en-US" sz="1600" dirty="0" err="1"/>
              <a:t>pygal</a:t>
            </a:r>
            <a:r>
              <a:rPr lang="en-US" sz="1600" dirty="0"/>
              <a:t> line chart and saving output as </a:t>
            </a:r>
            <a:r>
              <a:rPr lang="en-US" sz="1600" dirty="0" err="1"/>
              <a:t>svg</a:t>
            </a:r>
            <a:r>
              <a:rPr lang="en-US" sz="1600" dirty="0"/>
              <a:t>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5BF8326-6063-3B45-94AA-C4D3ECBFB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1" b="41805"/>
          <a:stretch/>
        </p:blipFill>
        <p:spPr>
          <a:xfrm>
            <a:off x="4565493" y="1535266"/>
            <a:ext cx="7163549" cy="1316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535454-AE04-2441-BF2B-E6A0E777AA04}"/>
              </a:ext>
            </a:extLst>
          </p:cNvPr>
          <p:cNvSpPr txBox="1"/>
          <p:nvPr/>
        </p:nvSpPr>
        <p:spPr>
          <a:xfrm>
            <a:off x="10967763" y="171706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FB1531D-4A51-F341-9C14-C4C9D7384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10" b="17077"/>
          <a:stretch/>
        </p:blipFill>
        <p:spPr>
          <a:xfrm>
            <a:off x="4565491" y="3607446"/>
            <a:ext cx="7163549" cy="57843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FC5C207-9FC0-964C-83B5-07F12E3DE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56" b="33474"/>
          <a:stretch/>
        </p:blipFill>
        <p:spPr>
          <a:xfrm>
            <a:off x="4565492" y="3333987"/>
            <a:ext cx="7163549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13A0D8-B9D2-7345-9D1A-B4F220CC4F3B}"/>
              </a:ext>
            </a:extLst>
          </p:cNvPr>
          <p:cNvSpPr txBox="1"/>
          <p:nvPr/>
        </p:nvSpPr>
        <p:spPr>
          <a:xfrm>
            <a:off x="10967763" y="339059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520F39A-D99B-F540-8E25-B13760AE3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88" b="-427"/>
          <a:stretch/>
        </p:blipFill>
        <p:spPr>
          <a:xfrm>
            <a:off x="4565490" y="4795051"/>
            <a:ext cx="7163549" cy="7867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0885F8-7CD1-8C4D-800E-1AF28FB9F9AC}"/>
              </a:ext>
            </a:extLst>
          </p:cNvPr>
          <p:cNvSpPr txBox="1"/>
          <p:nvPr/>
        </p:nvSpPr>
        <p:spPr>
          <a:xfrm>
            <a:off x="10975256" y="478026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527846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Bebas Neue" panose="020B0606020202050201" pitchFamily="34" charset="77"/>
              </a:rPr>
              <a:t>Number of divorces from 1981 to 2020</a:t>
            </a:r>
          </a:p>
        </p:txBody>
      </p:sp>
      <p:pic>
        <p:nvPicPr>
          <p:cNvPr id="4" name="Picture 3" descr="Chart, line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BCAD24A-A5BC-2D44-989F-94663B92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35929"/>
            <a:ext cx="6780700" cy="49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C0C1D-13FF-6B4A-8868-831ED621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ebas Neue" panose="020B0606020202050201" pitchFamily="34" charset="77"/>
              </a:rPr>
              <a:t>Analysis of 2020’s divorce rates</a:t>
            </a: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60EF621F-A1C7-5B4E-893A-ADEC75D6E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7" y="2426818"/>
            <a:ext cx="5312476" cy="3997637"/>
          </a:xfrm>
          <a:prstGeom prst="rect">
            <a:avLst/>
          </a:prstGeom>
        </p:spPr>
      </p:pic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8B392D-F530-DB41-A1D5-D4F62A87E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8506"/>
          <a:stretch/>
        </p:blipFill>
        <p:spPr>
          <a:xfrm>
            <a:off x="6481021" y="2426818"/>
            <a:ext cx="5307692" cy="3657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F74D79-C8D7-004E-BD27-8EDD8FE74D2F}"/>
              </a:ext>
            </a:extLst>
          </p:cNvPr>
          <p:cNvSpPr/>
          <p:nvPr/>
        </p:nvSpPr>
        <p:spPr>
          <a:xfrm>
            <a:off x="7279104" y="3767909"/>
            <a:ext cx="4585939" cy="1850838"/>
          </a:xfrm>
          <a:prstGeom prst="rect">
            <a:avLst/>
          </a:prstGeom>
          <a:solidFill>
            <a:srgbClr val="FFFF00">
              <a:alpha val="18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Number of divorces by duration of marriage</a:t>
            </a:r>
            <a:endParaRPr lang="en-SG" sz="2200" dirty="0">
              <a:solidFill>
                <a:schemeClr val="bg1"/>
              </a:solidFill>
              <a:latin typeface="Bebas Neue" panose="020B0606020202050201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6" y="3236891"/>
            <a:ext cx="4205124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</a:rPr>
              <a:t>Link: https://</a:t>
            </a:r>
            <a:r>
              <a:rPr lang="en-US" sz="1200" i="1" dirty="0" err="1">
                <a:latin typeface="Cabin" panose="020B0803050202020004" pitchFamily="34" charset="0"/>
              </a:rPr>
              <a:t>data.gov.sg</a:t>
            </a:r>
            <a:r>
              <a:rPr lang="en-US" sz="1200" i="1" dirty="0">
                <a:latin typeface="Cabin" panose="020B0803050202020004" pitchFamily="34" charset="0"/>
              </a:rPr>
              <a:t>/dataset/divorces-under-the-women-s-charter-by-duration-of-marriage-annual?resource_id=a02fa1ab-f3c0-4615-9a5a-1c975e4e6d98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EBF8B56-2BB2-3E48-B1B5-20A9EC9D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24" y="473841"/>
            <a:ext cx="3200400" cy="59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9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Number of divorces by duration of marriage</a:t>
            </a:r>
            <a:endParaRPr lang="en-SG" dirty="0">
              <a:latin typeface="Bebas Neue" panose="020B0606020202050201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160023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/>
              <a:t>Step 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Importing the relevant libraries – pandas, </a:t>
            </a:r>
            <a:r>
              <a:rPr lang="en-US" sz="1600" dirty="0" err="1"/>
              <a:t>pygal</a:t>
            </a:r>
            <a:r>
              <a:rPr lang="en-US" sz="1600" dirty="0"/>
              <a:t> in Python, and its data using pandas.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3E082-16F4-B545-894D-757AFAA2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493" y="1860148"/>
            <a:ext cx="7373485" cy="94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667B0-3FE5-E44D-9835-B39585D376E4}"/>
              </a:ext>
            </a:extLst>
          </p:cNvPr>
          <p:cNvSpPr txBox="1"/>
          <p:nvPr/>
        </p:nvSpPr>
        <p:spPr>
          <a:xfrm>
            <a:off x="10967764" y="2008682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35016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Number of divorces by duration of marriage</a:t>
            </a:r>
            <a:endParaRPr lang="en-SG" dirty="0">
              <a:latin typeface="Bebas Neue" panose="020B0606020202050201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405470" y="1785572"/>
            <a:ext cx="4160023" cy="481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/>
              <a:t>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Subgroup all values of different durations of divorces into various lists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3:</a:t>
            </a:r>
          </a:p>
          <a:p>
            <a:pPr marL="0" indent="0">
              <a:buNone/>
            </a:pPr>
            <a:r>
              <a:rPr lang="en-US" sz="1600" dirty="0"/>
              <a:t>Generating all values into </a:t>
            </a:r>
            <a:r>
              <a:rPr lang="en-US" sz="1600" dirty="0" err="1"/>
              <a:t>pygal</a:t>
            </a:r>
            <a:r>
              <a:rPr lang="en-US" sz="1600" dirty="0"/>
              <a:t> line chart and saving output as </a:t>
            </a:r>
            <a:r>
              <a:rPr lang="en-US" sz="1600" dirty="0" err="1"/>
              <a:t>svg</a:t>
            </a:r>
            <a:r>
              <a:rPr lang="en-US" sz="1600" dirty="0"/>
              <a:t> file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4823936-3DB9-2A41-B4C9-36D10011E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7"/>
          <a:stretch/>
        </p:blipFill>
        <p:spPr>
          <a:xfrm>
            <a:off x="4336467" y="1466257"/>
            <a:ext cx="7536467" cy="2490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44DD3-5A6B-2D42-8272-FF26559C0BA5}"/>
              </a:ext>
            </a:extLst>
          </p:cNvPr>
          <p:cNvSpPr txBox="1"/>
          <p:nvPr/>
        </p:nvSpPr>
        <p:spPr>
          <a:xfrm>
            <a:off x="10967764" y="2008682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5AC9F345-B260-5845-BA9A-C9F9D16AE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1"/>
          <a:stretch/>
        </p:blipFill>
        <p:spPr>
          <a:xfrm>
            <a:off x="4336467" y="4335619"/>
            <a:ext cx="7536467" cy="15348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39EF2D-CEC4-9444-955C-83E3BD25CCED}"/>
              </a:ext>
            </a:extLst>
          </p:cNvPr>
          <p:cNvSpPr txBox="1"/>
          <p:nvPr/>
        </p:nvSpPr>
        <p:spPr>
          <a:xfrm>
            <a:off x="10967763" y="456517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56726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Bebas Neue" panose="020B0606020202050201" pitchFamily="34" charset="77"/>
              </a:rPr>
              <a:t>Median age of brides and grooms by Marriage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3312284"/>
            <a:ext cx="3905087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>
                <a:latin typeface="Cabin" panose="020B0803050202020004" pitchFamily="34" charset="0"/>
              </a:rPr>
              <a:t>Link: https://</a:t>
            </a:r>
            <a:r>
              <a:rPr lang="en-US" sz="1200" i="1" dirty="0" err="1">
                <a:latin typeface="Cabin" panose="020B0803050202020004" pitchFamily="34" charset="0"/>
              </a:rPr>
              <a:t>data.gov.sg</a:t>
            </a:r>
            <a:r>
              <a:rPr lang="en-US" sz="1200" i="1" dirty="0">
                <a:latin typeface="Cabin" panose="020B0803050202020004" pitchFamily="34" charset="0"/>
              </a:rPr>
              <a:t>/dataset/median-age-of-grooms-and-brides-by-marriage-order-annual?view_id=fb571ca9-c1f5-4c8f-8dbe-bbcbedfcbbee&amp;resource_id=f0cf2243-390d-4225-812a-262befc71293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01CBB6-6621-D34A-945A-42C0FDB9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9225"/>
            <a:ext cx="3905087" cy="56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0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7" y="365125"/>
            <a:ext cx="10780363" cy="1325563"/>
          </a:xfrm>
        </p:spPr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Number of divorces by duration of marriage</a:t>
            </a:r>
            <a:endParaRPr lang="en-SG" dirty="0">
              <a:latin typeface="Bebas Neue" panose="020B0606020202050201" pitchFamily="34" charset="77"/>
            </a:endParaRPr>
          </a:p>
        </p:txBody>
      </p:sp>
      <p:pic>
        <p:nvPicPr>
          <p:cNvPr id="4" name="Picture 3" descr="Chart, histo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0E27B4F-42F8-6742-AC7D-BC9BB6E0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11" y="1316736"/>
            <a:ext cx="7501085" cy="55412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8E8D63-D687-164B-B072-2613368EC380}"/>
              </a:ext>
            </a:extLst>
          </p:cNvPr>
          <p:cNvCxnSpPr>
            <a:cxnSpLocks/>
          </p:cNvCxnSpPr>
          <p:nvPr/>
        </p:nvCxnSpPr>
        <p:spPr>
          <a:xfrm flipV="1">
            <a:off x="3035808" y="3218688"/>
            <a:ext cx="6858000" cy="281635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3927C5-9520-A144-9D8B-C958328F2553}"/>
              </a:ext>
            </a:extLst>
          </p:cNvPr>
          <p:cNvCxnSpPr>
            <a:cxnSpLocks/>
          </p:cNvCxnSpPr>
          <p:nvPr/>
        </p:nvCxnSpPr>
        <p:spPr>
          <a:xfrm flipV="1">
            <a:off x="2779776" y="5541264"/>
            <a:ext cx="6853894" cy="95161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9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8AE5-0DCE-1E45-AB64-804842B6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Reasons for rising divorce rates (top 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529F-17B5-AF49-88AC-3DCEFE5B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36229"/>
            <a:ext cx="8648700" cy="37719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164EA6B-1655-184C-A6E2-80570A70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5247333"/>
            <a:ext cx="8648700" cy="1231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5CC66-05D5-8F43-883F-0F3509490D34}"/>
              </a:ext>
            </a:extLst>
          </p:cNvPr>
          <p:cNvSpPr txBox="1"/>
          <p:nvPr/>
        </p:nvSpPr>
        <p:spPr>
          <a:xfrm>
            <a:off x="3040195" y="6479233"/>
            <a:ext cx="611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blackbox.com.sg</a:t>
            </a:r>
            <a:r>
              <a:rPr lang="en-US" sz="1200" i="1" dirty="0"/>
              <a:t>/everyone/honey-you-can-have-him-rising-divorce-in-</a:t>
            </a:r>
            <a:r>
              <a:rPr lang="en-US" sz="1200" i="1" dirty="0" err="1"/>
              <a:t>singapore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77090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8AE5-0DCE-1E45-AB64-804842B6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Reasons for rising divorce rates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C02A33B-A274-524F-A00C-DE9C7F25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99" y="1690688"/>
            <a:ext cx="10954601" cy="2741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0C280-9D5C-104B-B8B9-7D5C24B0F4CF}"/>
              </a:ext>
            </a:extLst>
          </p:cNvPr>
          <p:cNvSpPr/>
          <p:nvPr/>
        </p:nvSpPr>
        <p:spPr>
          <a:xfrm>
            <a:off x="3417268" y="3682184"/>
            <a:ext cx="7569820" cy="375466"/>
          </a:xfrm>
          <a:prstGeom prst="rect">
            <a:avLst/>
          </a:prstGeom>
          <a:solidFill>
            <a:srgbClr val="FFFF00">
              <a:alpha val="18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279A6-4BA6-5E4B-98DC-C36F85C3051E}"/>
              </a:ext>
            </a:extLst>
          </p:cNvPr>
          <p:cNvSpPr txBox="1"/>
          <p:nvPr/>
        </p:nvSpPr>
        <p:spPr>
          <a:xfrm>
            <a:off x="3040194" y="4481038"/>
            <a:ext cx="611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blackbox.com.sg</a:t>
            </a:r>
            <a:r>
              <a:rPr lang="en-US" sz="1200" i="1" dirty="0"/>
              <a:t>/everyone/honey-you-can-have-him-rising-divorce-in-</a:t>
            </a:r>
            <a:r>
              <a:rPr lang="en-US" sz="1200" i="1" dirty="0" err="1"/>
              <a:t>singapore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48891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8B79-E62E-FD41-B68D-084219BF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latin typeface="Bebas Neue" panose="020B0606020202050201" pitchFamily="34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3328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77"/>
              </a:rPr>
              <a:t>Median age of brides and grooms by Marriage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8457" cy="4351338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Step 1:</a:t>
            </a:r>
          </a:p>
          <a:p>
            <a:pPr marL="0" indent="0">
              <a:buNone/>
            </a:pPr>
            <a:r>
              <a:rPr lang="en-US" sz="1600" dirty="0"/>
              <a:t>Installing MongoDB through terminal on Mac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Once MongoDB has been installed successfully, this message appears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u="sng" dirty="0"/>
              <a:t>Step 2:</a:t>
            </a:r>
          </a:p>
          <a:p>
            <a:pPr marL="0" indent="0">
              <a:buNone/>
            </a:pPr>
            <a:r>
              <a:rPr lang="en-US" sz="1600" dirty="0"/>
              <a:t>Installing mongo on Anaconda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u="sng" dirty="0"/>
              <a:t>Step 3: </a:t>
            </a:r>
          </a:p>
          <a:p>
            <a:pPr marL="0" indent="0">
              <a:buNone/>
            </a:pPr>
            <a:r>
              <a:rPr lang="en-US" sz="1600" dirty="0"/>
              <a:t>Installing </a:t>
            </a:r>
            <a:r>
              <a:rPr lang="en-US" sz="1600" dirty="0" err="1"/>
              <a:t>Pygal</a:t>
            </a:r>
            <a:r>
              <a:rPr lang="en-US" sz="1600" dirty="0"/>
              <a:t> and Bokeh packages on Anaconda using Mac’s terminal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Text, letter, email&#10;&#10;Description automatically generated">
            <a:extLst>
              <a:ext uri="{FF2B5EF4-FFF2-40B4-BE49-F238E27FC236}">
                <a16:creationId xmlns:a16="http://schemas.microsoft.com/office/drawing/2014/main" id="{0F5AD764-F392-A346-AFDE-C6CDC8803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128"/>
          <a:stretch/>
        </p:blipFill>
        <p:spPr>
          <a:xfrm>
            <a:off x="4391334" y="2214562"/>
            <a:ext cx="7508566" cy="114301"/>
          </a:xfrm>
          <a:prstGeom prst="rect">
            <a:avLst/>
          </a:prstGeom>
        </p:spPr>
      </p:pic>
      <p:pic>
        <p:nvPicPr>
          <p:cNvPr id="7" name="Picture 6" descr="Text, letter, email&#10;&#10;Description automatically generated">
            <a:extLst>
              <a:ext uri="{FF2B5EF4-FFF2-40B4-BE49-F238E27FC236}">
                <a16:creationId xmlns:a16="http://schemas.microsoft.com/office/drawing/2014/main" id="{645FAB5D-1D01-F248-BAA0-56660EE15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17"/>
          <a:stretch/>
        </p:blipFill>
        <p:spPr>
          <a:xfrm>
            <a:off x="4391334" y="2471738"/>
            <a:ext cx="7508566" cy="520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EF0FC75-6C18-A54F-9CD9-0872BD0F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334" y="3135313"/>
            <a:ext cx="3955359" cy="57682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9183C2-2129-9D4E-9D40-310F5D0D0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442"/>
          <a:stretch/>
        </p:blipFill>
        <p:spPr>
          <a:xfrm>
            <a:off x="4376319" y="4329967"/>
            <a:ext cx="4971638" cy="46093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A2FBEEA-141B-3744-BE0F-0A7231823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4" b="80643"/>
          <a:stretch/>
        </p:blipFill>
        <p:spPr>
          <a:xfrm>
            <a:off x="4391333" y="5454476"/>
            <a:ext cx="3723967" cy="13969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AD99DB7-E078-C741-B267-FBBE26266D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470" b="93726"/>
          <a:stretch/>
        </p:blipFill>
        <p:spPr>
          <a:xfrm>
            <a:off x="4419909" y="5598938"/>
            <a:ext cx="5146658" cy="1396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6E0E46-9492-B94B-A256-72D635587AEB}"/>
              </a:ext>
            </a:extLst>
          </p:cNvPr>
          <p:cNvSpPr txBox="1"/>
          <p:nvPr/>
        </p:nvSpPr>
        <p:spPr>
          <a:xfrm>
            <a:off x="10963917" y="188702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EFE20-9EC4-4A48-A907-AB3F13FF68C1}"/>
              </a:ext>
            </a:extLst>
          </p:cNvPr>
          <p:cNvSpPr txBox="1"/>
          <p:nvPr/>
        </p:nvSpPr>
        <p:spPr>
          <a:xfrm>
            <a:off x="10968149" y="419110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27D3C9-2112-5B4F-AA66-78C97C03A0A1}"/>
              </a:ext>
            </a:extLst>
          </p:cNvPr>
          <p:cNvSpPr txBox="1"/>
          <p:nvPr/>
        </p:nvSpPr>
        <p:spPr>
          <a:xfrm>
            <a:off x="10963917" y="5389766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15548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Median age of brides and grooms by Marriage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8457" cy="4351338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Step 4:</a:t>
            </a:r>
          </a:p>
          <a:p>
            <a:pPr marL="0" indent="0">
              <a:buNone/>
            </a:pPr>
            <a:r>
              <a:rPr lang="en-US" sz="1600" dirty="0"/>
              <a:t>Importing dataset (in csv) into MongoDB terminal, by first launching the </a:t>
            </a:r>
            <a:r>
              <a:rPr lang="en-US" sz="1600" u="sng" dirty="0"/>
              <a:t>MongoDB terminal </a:t>
            </a:r>
            <a:r>
              <a:rPr lang="en-US" sz="1600" dirty="0"/>
              <a:t>and create a database in the </a:t>
            </a:r>
            <a:r>
              <a:rPr lang="en-US" sz="1600" u="sng" dirty="0"/>
              <a:t>MongoDB terminal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36A03-71C2-DD47-9F38-D424C90D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9" y="2171700"/>
            <a:ext cx="4013951" cy="40052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FF3EB2-AE59-4944-9AD8-5D92F28B68B6}"/>
              </a:ext>
            </a:extLst>
          </p:cNvPr>
          <p:cNvSpPr txBox="1">
            <a:spLocks/>
          </p:cNvSpPr>
          <p:nvPr/>
        </p:nvSpPr>
        <p:spPr>
          <a:xfrm>
            <a:off x="8434387" y="1725613"/>
            <a:ext cx="3398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Before creating database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After creating database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64E010B-86CF-774C-94BC-724C71A4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9" y="1332707"/>
            <a:ext cx="4919803" cy="615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15A3C3-6A79-4B4C-85BC-8C7BBD86D8D4}"/>
              </a:ext>
            </a:extLst>
          </p:cNvPr>
          <p:cNvSpPr/>
          <p:nvPr/>
        </p:nvSpPr>
        <p:spPr>
          <a:xfrm>
            <a:off x="5948369" y="4943474"/>
            <a:ext cx="1752594" cy="15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4D054-A72D-6B46-AC73-D911677395F9}"/>
              </a:ext>
            </a:extLst>
          </p:cNvPr>
          <p:cNvSpPr txBox="1"/>
          <p:nvPr/>
        </p:nvSpPr>
        <p:spPr>
          <a:xfrm>
            <a:off x="10868172" y="217170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99366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Median age of brides and grooms by Marriage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D87-5EE9-A34C-A24E-05CA5123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8457" cy="4351338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Step 5:</a:t>
            </a:r>
          </a:p>
          <a:p>
            <a:pPr marL="0" indent="0">
              <a:buNone/>
            </a:pPr>
            <a:r>
              <a:rPr lang="en-US" sz="1600" dirty="0"/>
              <a:t>Import the file on the terminal, by specifying the fields – DB, Collection, Type, </a:t>
            </a:r>
            <a:r>
              <a:rPr lang="en-US" sz="1600" dirty="0" err="1"/>
              <a:t>Headerline</a:t>
            </a:r>
            <a:r>
              <a:rPr lang="en-US" sz="1600" dirty="0"/>
              <a:t>, </a:t>
            </a:r>
            <a:r>
              <a:rPr lang="en-US" sz="1600" dirty="0" err="1"/>
              <a:t>Filepath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u="sng" dirty="0"/>
              <a:t>Step 6:</a:t>
            </a:r>
          </a:p>
          <a:p>
            <a:pPr marL="0" indent="0">
              <a:buNone/>
            </a:pPr>
            <a:r>
              <a:rPr lang="en-US" sz="1600" dirty="0"/>
              <a:t>In the MongoDB terminal, populate the dataset by keying in the command on the right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4FE7-04A6-B649-99C3-7E1EA76F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41" y="2255318"/>
            <a:ext cx="5755815" cy="441584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08948F4A-2239-734E-920A-3A99B8DEA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44"/>
          <a:stretch/>
        </p:blipFill>
        <p:spPr>
          <a:xfrm>
            <a:off x="5428740" y="2975760"/>
            <a:ext cx="6287010" cy="272788"/>
          </a:xfrm>
          <a:prstGeom prst="rect">
            <a:avLst/>
          </a:prstGeom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5ADA6AB5-3150-1D4A-AF59-CEBC5A54C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7"/>
          <a:stretch/>
        </p:blipFill>
        <p:spPr>
          <a:xfrm>
            <a:off x="5428740" y="3264466"/>
            <a:ext cx="6287010" cy="2538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1CD780-C4DD-974B-A3FC-303B9766815A}"/>
              </a:ext>
            </a:extLst>
          </p:cNvPr>
          <p:cNvSpPr txBox="1"/>
          <p:nvPr/>
        </p:nvSpPr>
        <p:spPr>
          <a:xfrm>
            <a:off x="10963917" y="31037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177D3-A969-B943-BEC3-7A88FE3AE9DB}"/>
              </a:ext>
            </a:extLst>
          </p:cNvPr>
          <p:cNvSpPr txBox="1"/>
          <p:nvPr/>
        </p:nvSpPr>
        <p:spPr>
          <a:xfrm>
            <a:off x="10935985" y="23434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363101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Median age of brides and grooms by Marriage Order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C202E29-8ACB-0146-8B94-5B14CB63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972193" cy="45645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2AA57C-AD85-7D4A-932A-2A92EDF93FE3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4048593" cy="4815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/>
              <a:t>Step 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the anaconda </a:t>
            </a:r>
            <a:r>
              <a:rPr lang="en-US" sz="1600" dirty="0" err="1"/>
              <a:t>jupyter</a:t>
            </a:r>
            <a:r>
              <a:rPr lang="en-US" sz="1600" dirty="0"/>
              <a:t> notebook window, import the relevant libraries – </a:t>
            </a:r>
            <a:r>
              <a:rPr lang="en-US" sz="1600" dirty="0" err="1"/>
              <a:t>pymongo</a:t>
            </a:r>
            <a:r>
              <a:rPr lang="en-US" sz="1600" dirty="0"/>
              <a:t>, </a:t>
            </a:r>
            <a:r>
              <a:rPr lang="en-US" sz="1600" dirty="0" err="1"/>
              <a:t>pygal</a:t>
            </a:r>
            <a:r>
              <a:rPr lang="en-US" sz="1600" dirty="0"/>
              <a:t>, pandas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the irrelevant fields, leaving only the required fields for analysis – Brides &amp; Grooms (first marriages)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3: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Populate the values as a list in python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b="1" u="sng" dirty="0"/>
              <a:t>Step 4: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Generating the </a:t>
            </a:r>
            <a:r>
              <a:rPr lang="en-US" sz="1600" dirty="0" err="1"/>
              <a:t>pygal</a:t>
            </a:r>
            <a:r>
              <a:rPr lang="en-US" sz="1600" dirty="0"/>
              <a:t> chart and exporting the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FE66B-13DF-E046-8DE1-D33902A3B298}"/>
              </a:ext>
            </a:extLst>
          </p:cNvPr>
          <p:cNvSpPr txBox="1"/>
          <p:nvPr/>
        </p:nvSpPr>
        <p:spPr>
          <a:xfrm>
            <a:off x="10239097" y="200868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4E675-E4BE-6741-A01E-7D1EF7105075}"/>
              </a:ext>
            </a:extLst>
          </p:cNvPr>
          <p:cNvSpPr txBox="1"/>
          <p:nvPr/>
        </p:nvSpPr>
        <p:spPr>
          <a:xfrm>
            <a:off x="10239097" y="305966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C6C80-9589-3743-858D-A457F1F04702}"/>
              </a:ext>
            </a:extLst>
          </p:cNvPr>
          <p:cNvSpPr txBox="1"/>
          <p:nvPr/>
        </p:nvSpPr>
        <p:spPr>
          <a:xfrm>
            <a:off x="10239096" y="356393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63DA-71C4-B745-9D2A-0227962BB698}"/>
              </a:ext>
            </a:extLst>
          </p:cNvPr>
          <p:cNvSpPr txBox="1"/>
          <p:nvPr/>
        </p:nvSpPr>
        <p:spPr>
          <a:xfrm>
            <a:off x="10239095" y="567158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01804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Median age of brides and grooms by Marriage Order – </a:t>
            </a:r>
            <a:r>
              <a:rPr lang="en-US" dirty="0" err="1">
                <a:latin typeface="Bebas Neue" panose="020B0606020202050201" pitchFamily="34" charset="77"/>
              </a:rPr>
              <a:t>Pygal</a:t>
            </a:r>
            <a:r>
              <a:rPr lang="en-US" dirty="0">
                <a:latin typeface="Bebas Neue" panose="020B0606020202050201" pitchFamily="34" charset="77"/>
              </a:rPr>
              <a:t> chart</a:t>
            </a:r>
          </a:p>
        </p:txBody>
      </p:sp>
      <p:pic>
        <p:nvPicPr>
          <p:cNvPr id="8" name="Picture 7" descr="Chart, lin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147A8FA-5845-A14A-9184-554EC8F1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" y="1690688"/>
            <a:ext cx="6715109" cy="4927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0F469-2DBE-DE4A-9DF6-E4681529476F}"/>
              </a:ext>
            </a:extLst>
          </p:cNvPr>
          <p:cNvSpPr txBox="1"/>
          <p:nvPr/>
        </p:nvSpPr>
        <p:spPr>
          <a:xfrm>
            <a:off x="7406640" y="2321624"/>
            <a:ext cx="4785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obvious upward increase trend in median ages of first marriages for both males and females from 1961 to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i="1" dirty="0"/>
              <a:t>1961</a:t>
            </a:r>
            <a:r>
              <a:rPr lang="en-US" dirty="0"/>
              <a:t>, median ages of first marriages were as below: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Woman: 22.5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Man: 26.9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i="1" dirty="0"/>
              <a:t>2018</a:t>
            </a:r>
            <a:r>
              <a:rPr lang="en-US" dirty="0"/>
              <a:t>, median ages of first marriages were as below: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Woman: 28.5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Man: 30.5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5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0C02-63A8-F441-BFFD-ADFBBBB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 Neue" panose="020B0606020202050201" pitchFamily="34" charset="77"/>
              </a:rPr>
              <a:t>Why are Singaporeans choosing to marry later over the years?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5148E8-18B6-DC4F-8008-2155F7056361}"/>
              </a:ext>
            </a:extLst>
          </p:cNvPr>
          <p:cNvGrpSpPr/>
          <p:nvPr/>
        </p:nvGrpSpPr>
        <p:grpSpPr>
          <a:xfrm>
            <a:off x="1069049" y="1704307"/>
            <a:ext cx="6364218" cy="4788568"/>
            <a:chOff x="2913891" y="1704307"/>
            <a:chExt cx="6364218" cy="4788568"/>
          </a:xfrm>
        </p:grpSpPr>
        <p:pic>
          <p:nvPicPr>
            <p:cNvPr id="4" name="Picture 3" descr="Text, letter&#10;&#10;Description automatically generated">
              <a:extLst>
                <a:ext uri="{FF2B5EF4-FFF2-40B4-BE49-F238E27FC236}">
                  <a16:creationId xmlns:a16="http://schemas.microsoft.com/office/drawing/2014/main" id="{E27268FA-48A5-F648-B876-7A04DE43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3891" y="1704307"/>
              <a:ext cx="6364218" cy="478856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AD897-2CA3-0442-AA12-43037C957CFA}"/>
                </a:ext>
              </a:extLst>
            </p:cNvPr>
            <p:cNvSpPr/>
            <p:nvPr/>
          </p:nvSpPr>
          <p:spPr>
            <a:xfrm>
              <a:off x="2913891" y="4940968"/>
              <a:ext cx="6364218" cy="657727"/>
            </a:xfrm>
            <a:prstGeom prst="rect">
              <a:avLst/>
            </a:prstGeom>
            <a:solidFill>
              <a:srgbClr val="FFFF00">
                <a:alpha val="18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5BD54C-B11C-154F-822A-8370489B9222}"/>
                </a:ext>
              </a:extLst>
            </p:cNvPr>
            <p:cNvSpPr/>
            <p:nvPr/>
          </p:nvSpPr>
          <p:spPr>
            <a:xfrm>
              <a:off x="2913891" y="5598695"/>
              <a:ext cx="6364218" cy="657727"/>
            </a:xfrm>
            <a:prstGeom prst="rect">
              <a:avLst/>
            </a:prstGeom>
            <a:solidFill>
              <a:srgbClr val="FFFF00">
                <a:alpha val="18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95CC40-6E7C-D846-BE25-7DD8E7E77E10}"/>
              </a:ext>
            </a:extLst>
          </p:cNvPr>
          <p:cNvSpPr txBox="1"/>
          <p:nvPr/>
        </p:nvSpPr>
        <p:spPr>
          <a:xfrm>
            <a:off x="7700209" y="5840923"/>
            <a:ext cx="405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www.todayonline.com</a:t>
            </a:r>
            <a:r>
              <a:rPr lang="en-US" sz="1200" i="1" dirty="0"/>
              <a:t>/</a:t>
            </a:r>
            <a:r>
              <a:rPr lang="en-US" sz="1200" i="1" dirty="0" err="1"/>
              <a:t>singapore</a:t>
            </a:r>
            <a:r>
              <a:rPr lang="en-US" sz="1200" i="1" dirty="0"/>
              <a:t>/couples-singapore-getting-married-later-fewer-getting-divorced#:~:text=The%20trend%20of%20late%20marriages,to%20prioritise%20career%20over%20marriage%E2%80%9D.</a:t>
            </a:r>
          </a:p>
        </p:txBody>
      </p:sp>
      <p:pic>
        <p:nvPicPr>
          <p:cNvPr id="14" name="Graphic 13" descr="Wedding rings outline">
            <a:extLst>
              <a:ext uri="{FF2B5EF4-FFF2-40B4-BE49-F238E27FC236}">
                <a16:creationId xmlns:a16="http://schemas.microsoft.com/office/drawing/2014/main" id="{45223BCE-A1B7-8342-A81B-956269C39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875" y="1350043"/>
            <a:ext cx="3590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7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6134</TotalTime>
  <Words>1205</Words>
  <Application>Microsoft Macintosh PowerPoint</Application>
  <PresentationFormat>Widescreen</PresentationFormat>
  <Paragraphs>193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Bebas Neue</vt:lpstr>
      <vt:lpstr>Cabin</vt:lpstr>
      <vt:lpstr>Calibri</vt:lpstr>
      <vt:lpstr>Calibri Light</vt:lpstr>
      <vt:lpstr>Office Theme</vt:lpstr>
      <vt:lpstr>MARRIAGES &amp; DIVORCES IN SINGAPORE</vt:lpstr>
      <vt:lpstr>Contents page</vt:lpstr>
      <vt:lpstr>Median age of brides and grooms by Marriage Order</vt:lpstr>
      <vt:lpstr>Median age of brides and grooms by Marriage Order</vt:lpstr>
      <vt:lpstr>Median age of brides and grooms by Marriage Order</vt:lpstr>
      <vt:lpstr>Median age of brides and grooms by Marriage Order</vt:lpstr>
      <vt:lpstr>Median age of brides and grooms by Marriage Order</vt:lpstr>
      <vt:lpstr>Median age of brides and grooms by Marriage Order – Pygal chart</vt:lpstr>
      <vt:lpstr>Why are Singaporeans choosing to marry later over the years?</vt:lpstr>
      <vt:lpstr>Median Age at First Marriage of Grooms and Brides by Educational Qualification, Annual</vt:lpstr>
      <vt:lpstr>Median Age at First Marriage of Grooms and Brides by Educational Qualification, Annual</vt:lpstr>
      <vt:lpstr>Median Age at First Marriage of Grooms and Brides by Educational Qualification, Annual</vt:lpstr>
      <vt:lpstr>total number of marriages by educational qualifications - grooms</vt:lpstr>
      <vt:lpstr>total number of marriages by educational qualifications - grooms</vt:lpstr>
      <vt:lpstr>total number of marriages by educational qualifications - grooms</vt:lpstr>
      <vt:lpstr>total number of marriages by educational qualifications - grooms</vt:lpstr>
      <vt:lpstr>Summary of data &amp; its statistics</vt:lpstr>
      <vt:lpstr>PowerPoint Presentation</vt:lpstr>
      <vt:lpstr>total number of marriages by educational qualifications – grooms &amp; brides</vt:lpstr>
      <vt:lpstr>total number of marriages by educational qualifications – grooms &amp; brides in 2019</vt:lpstr>
      <vt:lpstr>total number of marriages by educational qualifications – grooms &amp; brides</vt:lpstr>
      <vt:lpstr>Number of divorces from 1981 to 2020</vt:lpstr>
      <vt:lpstr>Number of divorces from 1981 to 2020</vt:lpstr>
      <vt:lpstr>Number of divorces from 1981 to 2020</vt:lpstr>
      <vt:lpstr>Number of divorces from 1981 to 2020</vt:lpstr>
      <vt:lpstr>Analysis of 2020’s divorce rates</vt:lpstr>
      <vt:lpstr>Number of divorces by duration of marriage</vt:lpstr>
      <vt:lpstr>Number of divorces by duration of marriage</vt:lpstr>
      <vt:lpstr>Number of divorces by duration of marriage</vt:lpstr>
      <vt:lpstr>Number of divorces by duration of marriage</vt:lpstr>
      <vt:lpstr>Reasons for rising divorce rates (top 3)</vt:lpstr>
      <vt:lpstr>Reasons for rising divorce rates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 YIMIN</dc:creator>
  <cp:lastModifiedBy>ZHENG YIMIN</cp:lastModifiedBy>
  <cp:revision>33</cp:revision>
  <dcterms:created xsi:type="dcterms:W3CDTF">2022-02-01T05:54:56Z</dcterms:created>
  <dcterms:modified xsi:type="dcterms:W3CDTF">2022-02-05T12:09:29Z</dcterms:modified>
</cp:coreProperties>
</file>